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5143500" type="screen16x9"/>
  <p:notesSz cx="6858000" cy="9144000"/>
  <p:embeddedFontLst>
    <p:embeddedFont>
      <p:font typeface="Proxima Nova" panose="020B0604020202020204" charset="0"/>
      <p:regular r:id="rId20"/>
      <p:bold r:id="rId21"/>
      <p:italic r:id="rId22"/>
      <p:boldItalic r:id="rId23"/>
    </p:embeddedFont>
    <p:embeddedFont>
      <p:font typeface="Proxima Nova Semibold" panose="020B0604020202020204" charset="0"/>
      <p:regular r:id="rId24"/>
      <p:bold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9C9049-4132-4FAC-8CF5-AC991E9580F9}">
  <a:tblStyle styleId="{8D9C9049-4132-4FAC-8CF5-AC991E9580F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0" d="100"/>
          <a:sy n="200" d="100"/>
        </p:scale>
        <p:origin x="65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 Michelle A - (macoe)" userId="267cf815-f901-4f3d-846e-a66987aecd5d" providerId="ADAL" clId="{49A8C8C5-F175-4A66-933B-41385B0108E9}"/>
    <pc:docChg chg="custSel modSld">
      <pc:chgData name="Coe, Michelle A - (macoe)" userId="267cf815-f901-4f3d-846e-a66987aecd5d" providerId="ADAL" clId="{49A8C8C5-F175-4A66-933B-41385B0108E9}" dt="2025-04-16T19:38:22.901" v="0" actId="21"/>
      <pc:docMkLst>
        <pc:docMk/>
      </pc:docMkLst>
      <pc:sldChg chg="delSp mod">
        <pc:chgData name="Coe, Michelle A - (macoe)" userId="267cf815-f901-4f3d-846e-a66987aecd5d" providerId="ADAL" clId="{49A8C8C5-F175-4A66-933B-41385B0108E9}" dt="2025-04-16T19:38:22.901" v="0" actId="21"/>
        <pc:sldMkLst>
          <pc:docMk/>
          <pc:sldMk cId="0" sldId="256"/>
        </pc:sldMkLst>
        <pc:spChg chg="del">
          <ac:chgData name="Coe, Michelle A - (macoe)" userId="267cf815-f901-4f3d-846e-a66987aecd5d" providerId="ADAL" clId="{49A8C8C5-F175-4A66-933B-41385B0108E9}" dt="2025-04-16T19:38:22.901" v="0" actId="21"/>
          <ac:spMkLst>
            <pc:docMk/>
            <pc:sldMk cId="0" sldId="256"/>
            <ac:spMk id="6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4863297be1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4863297be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963f46d8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c963f46d8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bc62693d3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bc62693d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041d2085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4041d2085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09ed40ded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09ed40ded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09ed40ded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09ed40ded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9ed40ded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09ed40de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2bc62693d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2bc62693d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9ed40ded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9ed40de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bc62693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bc62693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09ed40ded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09ed40ded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09ed40ded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09ed40ded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863297be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4863297be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2.png"/><Relationship Id="rId10" Type="http://schemas.openxmlformats.org/officeDocument/2006/relationships/image" Target="../media/image16.jpg"/><Relationship Id="rId4" Type="http://schemas.openxmlformats.org/officeDocument/2006/relationships/image" Target="../media/image11.jp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2525"/>
            <a:ext cx="9144000" cy="1603500"/>
          </a:xfrm>
          <a:prstGeom prst="rect">
            <a:avLst/>
          </a:prstGeom>
          <a:effectLst>
            <a:outerShdw blurRad="57150" dist="66675" dir="5400000" algn="bl" rotWithShape="0">
              <a:srgbClr val="000000"/>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4400">
                <a:latin typeface="Proxima Nova Semibold"/>
                <a:ea typeface="Proxima Nova Semibold"/>
                <a:cs typeface="Proxima Nova Semibold"/>
                <a:sym typeface="Proxima Nova Semibold"/>
              </a:rPr>
              <a:t>Microbes Living Together: Impacts of Trace Metals on Communities</a:t>
            </a:r>
            <a:endParaRPr sz="4400">
              <a:latin typeface="Proxima Nova Semibold"/>
              <a:ea typeface="Proxima Nova Semibold"/>
              <a:cs typeface="Proxima Nova Semibold"/>
              <a:sym typeface="Proxima Nova Semibold"/>
            </a:endParaRPr>
          </a:p>
        </p:txBody>
      </p:sp>
      <p:sp>
        <p:nvSpPr>
          <p:cNvPr id="55" name="Google Shape;55;p13"/>
          <p:cNvSpPr txBox="1">
            <a:spLocks noGrp="1"/>
          </p:cNvSpPr>
          <p:nvPr>
            <p:ph type="subTitle" idx="1"/>
          </p:nvPr>
        </p:nvSpPr>
        <p:spPr>
          <a:xfrm>
            <a:off x="311700" y="2667925"/>
            <a:ext cx="8520600" cy="19764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Proxima Nova Semibold"/>
                <a:ea typeface="Proxima Nova Semibold"/>
                <a:cs typeface="Proxima Nova Semibold"/>
                <a:sym typeface="Proxima Nova Semibold"/>
              </a:rPr>
              <a:t>Simon Fronmueller</a:t>
            </a: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1100"/>
              <a:buFont typeface="Arial"/>
              <a:buNone/>
            </a:pPr>
            <a:r>
              <a:rPr lang="en" sz="2000">
                <a:solidFill>
                  <a:schemeClr val="dk1"/>
                </a:solidFill>
                <a:latin typeface="Proxima Nova Semibold"/>
                <a:ea typeface="Proxima Nova Semibold"/>
                <a:cs typeface="Proxima Nova Semibold"/>
                <a:sym typeface="Proxima Nova Semibold"/>
              </a:rPr>
              <a:t>Mentors/Advisors: Kate Weeks and Dr. Everett Shock</a:t>
            </a: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r>
              <a:rPr lang="en" sz="2000">
                <a:solidFill>
                  <a:schemeClr val="dk1"/>
                </a:solidFill>
                <a:latin typeface="Proxima Nova Semibold"/>
                <a:ea typeface="Proxima Nova Semibold"/>
                <a:cs typeface="Proxima Nova Semibold"/>
                <a:sym typeface="Proxima Nova Semibold"/>
              </a:rPr>
              <a:t>ASU School of Earth and Space Exploration</a:t>
            </a: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p:txBody>
      </p:sp>
      <p:pic>
        <p:nvPicPr>
          <p:cNvPr id="56" name="Google Shape;56;p13"/>
          <p:cNvPicPr preferRelativeResize="0"/>
          <p:nvPr/>
        </p:nvPicPr>
        <p:blipFill>
          <a:blip r:embed="rId4">
            <a:alphaModFix/>
          </a:blip>
          <a:stretch>
            <a:fillRect/>
          </a:stretch>
        </p:blipFill>
        <p:spPr>
          <a:xfrm>
            <a:off x="3620702" y="3631413"/>
            <a:ext cx="1540051" cy="1487975"/>
          </a:xfrm>
          <a:prstGeom prst="rect">
            <a:avLst/>
          </a:prstGeom>
          <a:noFill/>
          <a:ln>
            <a:noFill/>
          </a:ln>
        </p:spPr>
      </p:pic>
      <p:pic>
        <p:nvPicPr>
          <p:cNvPr id="57" name="Google Shape;57;p13"/>
          <p:cNvPicPr preferRelativeResize="0"/>
          <p:nvPr/>
        </p:nvPicPr>
        <p:blipFill>
          <a:blip r:embed="rId5">
            <a:alphaModFix/>
          </a:blip>
          <a:stretch>
            <a:fillRect/>
          </a:stretch>
        </p:blipFill>
        <p:spPr>
          <a:xfrm>
            <a:off x="5057449" y="3655525"/>
            <a:ext cx="1044150" cy="1439750"/>
          </a:xfrm>
          <a:prstGeom prst="rect">
            <a:avLst/>
          </a:prstGeom>
          <a:noFill/>
          <a:ln>
            <a:noFill/>
          </a:ln>
        </p:spPr>
      </p:pic>
      <p:pic>
        <p:nvPicPr>
          <p:cNvPr id="58" name="Google Shape;58;p13"/>
          <p:cNvPicPr preferRelativeResize="0"/>
          <p:nvPr/>
        </p:nvPicPr>
        <p:blipFill>
          <a:blip r:embed="rId6">
            <a:alphaModFix/>
          </a:blip>
          <a:stretch>
            <a:fillRect/>
          </a:stretch>
        </p:blipFill>
        <p:spPr>
          <a:xfrm>
            <a:off x="-4" y="3631400"/>
            <a:ext cx="1114579" cy="1487975"/>
          </a:xfrm>
          <a:prstGeom prst="rect">
            <a:avLst/>
          </a:prstGeom>
          <a:noFill/>
          <a:ln>
            <a:noFill/>
          </a:ln>
        </p:spPr>
      </p:pic>
      <p:pic>
        <p:nvPicPr>
          <p:cNvPr id="59" name="Google Shape;59;p13"/>
          <p:cNvPicPr preferRelativeResize="0"/>
          <p:nvPr/>
        </p:nvPicPr>
        <p:blipFill>
          <a:blip r:embed="rId7">
            <a:alphaModFix/>
          </a:blip>
          <a:stretch>
            <a:fillRect/>
          </a:stretch>
        </p:blipFill>
        <p:spPr>
          <a:xfrm>
            <a:off x="311697" y="3631400"/>
            <a:ext cx="2975927" cy="1487975"/>
          </a:xfrm>
          <a:prstGeom prst="rect">
            <a:avLst/>
          </a:prstGeom>
          <a:noFill/>
          <a:ln>
            <a:noFill/>
          </a:ln>
        </p:spPr>
      </p:pic>
      <p:pic>
        <p:nvPicPr>
          <p:cNvPr id="60" name="Google Shape;60;p13"/>
          <p:cNvPicPr preferRelativeResize="0"/>
          <p:nvPr/>
        </p:nvPicPr>
        <p:blipFill>
          <a:blip r:embed="rId8">
            <a:alphaModFix/>
          </a:blip>
          <a:stretch>
            <a:fillRect/>
          </a:stretch>
        </p:blipFill>
        <p:spPr>
          <a:xfrm>
            <a:off x="2377100" y="3708649"/>
            <a:ext cx="1333500" cy="1333500"/>
          </a:xfrm>
          <a:prstGeom prst="rect">
            <a:avLst/>
          </a:prstGeom>
          <a:noFill/>
          <a:ln>
            <a:noFill/>
          </a:ln>
        </p:spPr>
      </p:pic>
      <p:sp>
        <p:nvSpPr>
          <p:cNvPr id="61" name="Google Shape;61;p13"/>
          <p:cNvSpPr txBox="1"/>
          <p:nvPr/>
        </p:nvSpPr>
        <p:spPr>
          <a:xfrm>
            <a:off x="6283925" y="4135900"/>
            <a:ext cx="2613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Proxima Nova Semibold"/>
                <a:ea typeface="Proxima Nova Semibold"/>
                <a:cs typeface="Proxima Nova Semibold"/>
                <a:sym typeface="Proxima Nova Semibold"/>
              </a:rPr>
              <a:t>AZ Space Grant Symposium</a:t>
            </a:r>
            <a:endParaRPr>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r>
              <a:rPr lang="en">
                <a:solidFill>
                  <a:schemeClr val="dk1"/>
                </a:solidFill>
                <a:latin typeface="Proxima Nova Semibold"/>
                <a:ea typeface="Proxima Nova Semibold"/>
                <a:cs typeface="Proxima Nova Semibold"/>
                <a:sym typeface="Proxima Nova Semibold"/>
              </a:rPr>
              <a:t>April 18-19, 2025</a:t>
            </a:r>
            <a:endParaRPr>
              <a:solidFill>
                <a:schemeClr val="dk1"/>
              </a:solidFill>
              <a:latin typeface="Proxima Nova Semibold"/>
              <a:ea typeface="Proxima Nova Semibold"/>
              <a:cs typeface="Proxima Nova Semibold"/>
              <a:sym typeface="Proxima Nova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56"/>
        <p:cNvGrpSpPr/>
        <p:nvPr/>
      </p:nvGrpSpPr>
      <p:grpSpPr>
        <a:xfrm>
          <a:off x="0" y="0"/>
          <a:ext cx="0" cy="0"/>
          <a:chOff x="0" y="0"/>
          <a:chExt cx="0" cy="0"/>
        </a:xfrm>
      </p:grpSpPr>
      <p:pic>
        <p:nvPicPr>
          <p:cNvPr id="157" name="Google Shape;157;p22"/>
          <p:cNvPicPr preferRelativeResize="0"/>
          <p:nvPr/>
        </p:nvPicPr>
        <p:blipFill>
          <a:blip r:embed="rId3">
            <a:alphaModFix/>
          </a:blip>
          <a:stretch>
            <a:fillRect/>
          </a:stretch>
        </p:blipFill>
        <p:spPr>
          <a:xfrm>
            <a:off x="0" y="4068425"/>
            <a:ext cx="757100" cy="1075075"/>
          </a:xfrm>
          <a:prstGeom prst="rect">
            <a:avLst/>
          </a:prstGeom>
          <a:noFill/>
          <a:ln>
            <a:noFill/>
          </a:ln>
        </p:spPr>
      </p:pic>
      <p:graphicFrame>
        <p:nvGraphicFramePr>
          <p:cNvPr id="158" name="Google Shape;158;p22"/>
          <p:cNvGraphicFramePr/>
          <p:nvPr/>
        </p:nvGraphicFramePr>
        <p:xfrm>
          <a:off x="867500" y="44450"/>
          <a:ext cx="3000000" cy="3000000"/>
        </p:xfrm>
        <a:graphic>
          <a:graphicData uri="http://schemas.openxmlformats.org/drawingml/2006/table">
            <a:tbl>
              <a:tblPr>
                <a:noFill/>
                <a:tableStyleId>{8D9C9049-4132-4FAC-8CF5-AC991E9580F9}</a:tableStyleId>
              </a:tblPr>
              <a:tblGrid>
                <a:gridCol w="2137400">
                  <a:extLst>
                    <a:ext uri="{9D8B030D-6E8A-4147-A177-3AD203B41FA5}">
                      <a16:colId xmlns:a16="http://schemas.microsoft.com/office/drawing/2014/main" val="20000"/>
                    </a:ext>
                  </a:extLst>
                </a:gridCol>
                <a:gridCol w="2137400">
                  <a:extLst>
                    <a:ext uri="{9D8B030D-6E8A-4147-A177-3AD203B41FA5}">
                      <a16:colId xmlns:a16="http://schemas.microsoft.com/office/drawing/2014/main" val="20001"/>
                    </a:ext>
                  </a:extLst>
                </a:gridCol>
                <a:gridCol w="1704975">
                  <a:extLst>
                    <a:ext uri="{9D8B030D-6E8A-4147-A177-3AD203B41FA5}">
                      <a16:colId xmlns:a16="http://schemas.microsoft.com/office/drawing/2014/main" val="20002"/>
                    </a:ext>
                  </a:extLst>
                </a:gridCol>
                <a:gridCol w="2171550">
                  <a:extLst>
                    <a:ext uri="{9D8B030D-6E8A-4147-A177-3AD203B41FA5}">
                      <a16:colId xmlns:a16="http://schemas.microsoft.com/office/drawing/2014/main" val="20003"/>
                    </a:ext>
                  </a:extLst>
                </a:gridCol>
              </a:tblGrid>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SRB and DIRB correlated pair</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Correlation in low arsenic</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Correlation in high arsenic</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Change in correlation strength </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0"/>
                  </a:ext>
                </a:extLst>
              </a:tr>
              <a:tr h="25050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Thermodesulfobiota / Chloroflexi</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0.570451</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 +0.570451</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1"/>
                  </a:ext>
                </a:extLst>
              </a:tr>
              <a:tr h="38550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Thermodesulfobiota / Actinobacteria</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0.545801</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0.502199</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-0.043602</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2"/>
                  </a:ext>
                </a:extLst>
              </a:tr>
              <a:tr h="38550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Thermodesulfobiota / Euryarchaeota</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0.504497</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+0.504497</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3"/>
                  </a:ext>
                </a:extLst>
              </a:tr>
              <a:tr h="25810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Desulfobacterota / Crenarchaeota</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0.490065</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-0.490065</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4"/>
                  </a:ext>
                </a:extLst>
              </a:tr>
              <a:tr h="25810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Desulfobacterota / Acidobacteriota</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0.457402</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-0.457402</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5"/>
                  </a:ext>
                </a:extLst>
              </a:tr>
              <a:tr h="25810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Desulfobacterota / Proteobacterota</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0.441984</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0.42419</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-0.017794</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6"/>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Desulfobacterota / Firmicutes</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0.465858</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0.632076</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+0.166218</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7"/>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Desulfobacterota / Chloroflexi</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0.414106</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+0.414106</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8"/>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Thermotogota / Proteobacterota</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0.524923</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0.391836</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-0.133087</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09"/>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Thermotogota / Firmicutes</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0.507138</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0.59657</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+0.089432</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10"/>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Caldisericota / Proteobacterota</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0.432849</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+0.432849</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11"/>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Calditrichota / Chloroflexi</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0.766219</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-0.766219</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12"/>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Crenarchaeota / Proteobacteria</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0.525495</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0.467488</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-0.057462</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13"/>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Crenarchaeota / Firmicutes</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0.65708</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-0.65708</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14"/>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Crenarchaeota / Chloroflexi</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0.478524</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+0.478524</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15"/>
                  </a:ext>
                </a:extLst>
              </a:tr>
              <a:tr h="249450">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Totals</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5.381965</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5.414786</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tc>
                  <a:txBody>
                    <a:bodyPr/>
                    <a:lstStyle/>
                    <a:p>
                      <a:pPr marL="0" lvl="0" indent="0" algn="l" rtl="0">
                        <a:spcBef>
                          <a:spcPts val="0"/>
                        </a:spcBef>
                        <a:spcAft>
                          <a:spcPts val="0"/>
                        </a:spcAft>
                        <a:buNone/>
                      </a:pPr>
                      <a:r>
                        <a:rPr lang="en" sz="1000">
                          <a:latin typeface="Proxima Nova Semibold"/>
                          <a:ea typeface="Proxima Nova Semibold"/>
                          <a:cs typeface="Proxima Nova Semibold"/>
                          <a:sym typeface="Proxima Nova Semibold"/>
                        </a:rPr>
                        <a:t>+0.033366</a:t>
                      </a:r>
                      <a:endParaRPr sz="1000">
                        <a:latin typeface="Proxima Nova Semibold"/>
                        <a:ea typeface="Proxima Nova Semibold"/>
                        <a:cs typeface="Proxima Nova Semibold"/>
                        <a:sym typeface="Proxima Nova Semibold"/>
                      </a:endParaRPr>
                    </a:p>
                  </a:txBody>
                  <a:tcPr marL="63500" marR="63500" marT="63500" marB="63500">
                    <a:solidFill>
                      <a:schemeClr val="dk1"/>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309525" y="0"/>
            <a:ext cx="84522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latin typeface="Proxima Nova Semibold"/>
                <a:ea typeface="Proxima Nova Semibold"/>
                <a:cs typeface="Proxima Nova Semibold"/>
                <a:sym typeface="Proxima Nova Semibold"/>
              </a:rPr>
              <a:t>Correlating Arsenic with Taxonomy</a:t>
            </a:r>
            <a:endParaRPr sz="4000">
              <a:latin typeface="Proxima Nova Semibold"/>
              <a:ea typeface="Proxima Nova Semibold"/>
              <a:cs typeface="Proxima Nova Semibold"/>
              <a:sym typeface="Proxima Nova Semibold"/>
            </a:endParaRPr>
          </a:p>
        </p:txBody>
      </p:sp>
      <p:pic>
        <p:nvPicPr>
          <p:cNvPr id="164" name="Google Shape;164;p23"/>
          <p:cNvPicPr preferRelativeResize="0"/>
          <p:nvPr/>
        </p:nvPicPr>
        <p:blipFill>
          <a:blip r:embed="rId3">
            <a:alphaModFix/>
          </a:blip>
          <a:stretch>
            <a:fillRect/>
          </a:stretch>
        </p:blipFill>
        <p:spPr>
          <a:xfrm>
            <a:off x="108400" y="3935625"/>
            <a:ext cx="757100" cy="1075075"/>
          </a:xfrm>
          <a:prstGeom prst="rect">
            <a:avLst/>
          </a:prstGeom>
          <a:noFill/>
          <a:ln>
            <a:noFill/>
          </a:ln>
        </p:spPr>
      </p:pic>
      <p:sp>
        <p:nvSpPr>
          <p:cNvPr id="165" name="Google Shape;165;p23"/>
          <p:cNvSpPr txBox="1"/>
          <p:nvPr/>
        </p:nvSpPr>
        <p:spPr>
          <a:xfrm>
            <a:off x="1277300" y="3829775"/>
            <a:ext cx="7222200" cy="1075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p:txBody>
      </p:sp>
      <p:sp>
        <p:nvSpPr>
          <p:cNvPr id="166" name="Google Shape;166;p23"/>
          <p:cNvSpPr txBox="1"/>
          <p:nvPr/>
        </p:nvSpPr>
        <p:spPr>
          <a:xfrm>
            <a:off x="1363025" y="625800"/>
            <a:ext cx="6408000" cy="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endParaRPr>
          </a:p>
        </p:txBody>
      </p:sp>
      <p:pic>
        <p:nvPicPr>
          <p:cNvPr id="167" name="Google Shape;167;p23"/>
          <p:cNvPicPr preferRelativeResize="0"/>
          <p:nvPr/>
        </p:nvPicPr>
        <p:blipFill rotWithShape="1">
          <a:blip r:embed="rId4">
            <a:alphaModFix/>
          </a:blip>
          <a:srcRect t="8941" b="9398"/>
          <a:stretch/>
        </p:blipFill>
        <p:spPr>
          <a:xfrm>
            <a:off x="3978571" y="755700"/>
            <a:ext cx="5165429" cy="4152600"/>
          </a:xfrm>
          <a:prstGeom prst="rect">
            <a:avLst/>
          </a:prstGeom>
          <a:noFill/>
          <a:ln>
            <a:noFill/>
          </a:ln>
        </p:spPr>
      </p:pic>
      <p:sp>
        <p:nvSpPr>
          <p:cNvPr id="168" name="Google Shape;168;p23"/>
          <p:cNvSpPr txBox="1"/>
          <p:nvPr/>
        </p:nvSpPr>
        <p:spPr>
          <a:xfrm>
            <a:off x="719175" y="721450"/>
            <a:ext cx="2697000" cy="3163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Only one SRB present, and negative correlation</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Other orders do not have notable known relationship with arsenic</a:t>
            </a:r>
            <a:endParaRPr sz="2000">
              <a:solidFill>
                <a:schemeClr val="dk1"/>
              </a:solidFill>
              <a:latin typeface="Proxima Nova Semibold"/>
              <a:ea typeface="Proxima Nova Semibold"/>
              <a:cs typeface="Proxima Nova Semibold"/>
              <a:sym typeface="Proxima Nova Semibold"/>
            </a:endParaRPr>
          </a:p>
          <a:p>
            <a:pPr marL="457200" lvl="0" indent="0" algn="l"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2058150" y="102375"/>
            <a:ext cx="50277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Conclusion</a:t>
            </a:r>
            <a:endParaRPr sz="4000">
              <a:latin typeface="Proxima Nova Semibold"/>
              <a:ea typeface="Proxima Nova Semibold"/>
              <a:cs typeface="Proxima Nova Semibold"/>
              <a:sym typeface="Proxima Nova Semibold"/>
            </a:endParaRPr>
          </a:p>
        </p:txBody>
      </p:sp>
      <p:sp>
        <p:nvSpPr>
          <p:cNvPr id="174" name="Google Shape;174;p24"/>
          <p:cNvSpPr txBox="1">
            <a:spLocks noGrp="1"/>
          </p:cNvSpPr>
          <p:nvPr>
            <p:ph type="body" idx="1"/>
          </p:nvPr>
        </p:nvSpPr>
        <p:spPr>
          <a:xfrm>
            <a:off x="865500" y="908250"/>
            <a:ext cx="7683000" cy="3179400"/>
          </a:xfrm>
          <a:prstGeom prst="rect">
            <a:avLst/>
          </a:prstGeom>
        </p:spPr>
        <p:txBody>
          <a:bodyPr spcFirstLastPara="1" wrap="square" lIns="91425" tIns="91425" rIns="91425" bIns="91425" anchor="t" anchorCtr="0">
            <a:noAutofit/>
          </a:bodyPr>
          <a:lstStyle/>
          <a:p>
            <a:pPr marL="457200" lvl="0" indent="0" algn="l" rtl="0">
              <a:spcBef>
                <a:spcPts val="0"/>
              </a:spcBef>
              <a:spcAft>
                <a:spcPts val="1200"/>
              </a:spcAft>
              <a:buNone/>
            </a:pPr>
            <a:r>
              <a:rPr lang="en" sz="2700">
                <a:solidFill>
                  <a:schemeClr val="dk1"/>
                </a:solidFill>
                <a:latin typeface="Proxima Nova Semibold"/>
                <a:ea typeface="Proxima Nova Semibold"/>
                <a:cs typeface="Proxima Nova Semibold"/>
                <a:sym typeface="Proxima Nova Semibold"/>
              </a:rPr>
              <a:t>Arsenic does not appear to have significant impact on community composition or diversity, even with species known to have strong relationships with arsenic in other settings. Other metals were also evaluated as part of this study, but were not included in this presentation. </a:t>
            </a:r>
            <a:endParaRPr sz="2700">
              <a:solidFill>
                <a:schemeClr val="dk1"/>
              </a:solidFill>
              <a:latin typeface="Proxima Nova Semibold"/>
              <a:ea typeface="Proxima Nova Semibold"/>
              <a:cs typeface="Proxima Nova Semibold"/>
              <a:sym typeface="Proxima Nova Semibold"/>
            </a:endParaRPr>
          </a:p>
        </p:txBody>
      </p:sp>
      <p:pic>
        <p:nvPicPr>
          <p:cNvPr id="175" name="Google Shape;175;p24"/>
          <p:cNvPicPr preferRelativeResize="0"/>
          <p:nvPr/>
        </p:nvPicPr>
        <p:blipFill>
          <a:blip r:embed="rId3">
            <a:alphaModFix/>
          </a:blip>
          <a:stretch>
            <a:fillRect/>
          </a:stretch>
        </p:blipFill>
        <p:spPr>
          <a:xfrm>
            <a:off x="108400" y="3935625"/>
            <a:ext cx="757100" cy="1075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2058150" y="102375"/>
            <a:ext cx="50277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Acknowledgements</a:t>
            </a:r>
            <a:endParaRPr sz="4000">
              <a:latin typeface="Proxima Nova Semibold"/>
              <a:ea typeface="Proxima Nova Semibold"/>
              <a:cs typeface="Proxima Nova Semibold"/>
              <a:sym typeface="Proxima Nova Semibold"/>
            </a:endParaRPr>
          </a:p>
        </p:txBody>
      </p:sp>
      <p:sp>
        <p:nvSpPr>
          <p:cNvPr id="181" name="Google Shape;181;p25"/>
          <p:cNvSpPr txBox="1">
            <a:spLocks noGrp="1"/>
          </p:cNvSpPr>
          <p:nvPr>
            <p:ph type="body" idx="1"/>
          </p:nvPr>
        </p:nvSpPr>
        <p:spPr>
          <a:xfrm>
            <a:off x="865500" y="908250"/>
            <a:ext cx="7683000" cy="3179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700">
                <a:solidFill>
                  <a:schemeClr val="dk1"/>
                </a:solidFill>
                <a:latin typeface="Proxima Nova Semibold"/>
                <a:ea typeface="Proxima Nova Semibold"/>
                <a:cs typeface="Proxima Nova Semibold"/>
                <a:sym typeface="Proxima Nova Semibold"/>
              </a:rPr>
              <a:t>Thank you to Kate Weeks, Dr. Everett Shock, Dr. Elizabeth Trembath Reichert, and other members of the GEOPIG research group for your advice and support on this project as well as ASU Space Grant for funding my research and people like Dr. Tom Sharp and Desiree Crawl for supporting me and other interns throughout the year.</a:t>
            </a:r>
            <a:endParaRPr sz="27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0"/>
              </a:spcAft>
              <a:buNone/>
            </a:pPr>
            <a:endParaRPr sz="2700">
              <a:solidFill>
                <a:schemeClr val="dk1"/>
              </a:solidFill>
            </a:endParaRPr>
          </a:p>
          <a:p>
            <a:pPr marL="457200" lvl="0" indent="0" algn="l" rtl="0">
              <a:spcBef>
                <a:spcPts val="1200"/>
              </a:spcBef>
              <a:spcAft>
                <a:spcPts val="0"/>
              </a:spcAft>
              <a:buNone/>
            </a:pPr>
            <a:endParaRPr sz="2700">
              <a:solidFill>
                <a:schemeClr val="dk1"/>
              </a:solidFill>
            </a:endParaRPr>
          </a:p>
          <a:p>
            <a:pPr marL="457200" lvl="0" indent="0" algn="l" rtl="0">
              <a:spcBef>
                <a:spcPts val="1200"/>
              </a:spcBef>
              <a:spcAft>
                <a:spcPts val="0"/>
              </a:spcAft>
              <a:buNone/>
            </a:pPr>
            <a:endParaRPr sz="2700">
              <a:solidFill>
                <a:schemeClr val="dk1"/>
              </a:solidFill>
            </a:endParaRPr>
          </a:p>
          <a:p>
            <a:pPr marL="457200" lvl="0" indent="0" algn="l" rtl="0">
              <a:spcBef>
                <a:spcPts val="1200"/>
              </a:spcBef>
              <a:spcAft>
                <a:spcPts val="0"/>
              </a:spcAft>
              <a:buNone/>
            </a:pPr>
            <a:endParaRPr sz="27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1200"/>
              </a:spcAft>
              <a:buNone/>
            </a:pPr>
            <a:endParaRPr sz="2700">
              <a:solidFill>
                <a:schemeClr val="dk1"/>
              </a:solidFill>
              <a:latin typeface="Proxima Nova Semibold"/>
              <a:ea typeface="Proxima Nova Semibold"/>
              <a:cs typeface="Proxima Nova Semibold"/>
              <a:sym typeface="Proxima Nova Semibold"/>
            </a:endParaRPr>
          </a:p>
        </p:txBody>
      </p:sp>
      <p:pic>
        <p:nvPicPr>
          <p:cNvPr id="182" name="Google Shape;182;p25"/>
          <p:cNvPicPr preferRelativeResize="0"/>
          <p:nvPr/>
        </p:nvPicPr>
        <p:blipFill>
          <a:blip r:embed="rId3">
            <a:alphaModFix/>
          </a:blip>
          <a:stretch>
            <a:fillRect/>
          </a:stretch>
        </p:blipFill>
        <p:spPr>
          <a:xfrm>
            <a:off x="108400" y="3935625"/>
            <a:ext cx="757100" cy="1075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311700" y="123245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6000">
                <a:solidFill>
                  <a:schemeClr val="dk1"/>
                </a:solidFill>
                <a:latin typeface="Proxima Nova Semibold"/>
                <a:ea typeface="Proxima Nova Semibold"/>
                <a:cs typeface="Proxima Nova Semibold"/>
                <a:sym typeface="Proxima Nova Semibold"/>
              </a:rPr>
              <a:t>Thank you for your attention!</a:t>
            </a:r>
            <a:endParaRPr sz="6000">
              <a:solidFill>
                <a:schemeClr val="dk1"/>
              </a:solidFill>
              <a:latin typeface="Proxima Nova Semibold"/>
              <a:ea typeface="Proxima Nova Semibold"/>
              <a:cs typeface="Proxima Nova Semibold"/>
              <a:sym typeface="Proxima Nova Semibold"/>
            </a:endParaRPr>
          </a:p>
        </p:txBody>
      </p:sp>
      <p:pic>
        <p:nvPicPr>
          <p:cNvPr id="188" name="Google Shape;188;p26"/>
          <p:cNvPicPr preferRelativeResize="0"/>
          <p:nvPr/>
        </p:nvPicPr>
        <p:blipFill>
          <a:blip r:embed="rId3">
            <a:alphaModFix/>
          </a:blip>
          <a:stretch>
            <a:fillRect/>
          </a:stretch>
        </p:blipFill>
        <p:spPr>
          <a:xfrm>
            <a:off x="108400" y="3935625"/>
            <a:ext cx="757100" cy="1075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107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020">
                <a:latin typeface="Proxima Nova Semibold"/>
                <a:ea typeface="Proxima Nova Semibold"/>
                <a:cs typeface="Proxima Nova Semibold"/>
                <a:sym typeface="Proxima Nova Semibold"/>
              </a:rPr>
              <a:t>Metallome: The Metals of Life</a:t>
            </a:r>
            <a:endParaRPr sz="4020">
              <a:latin typeface="Proxima Nova Semibold"/>
              <a:ea typeface="Proxima Nova Semibold"/>
              <a:cs typeface="Proxima Nova Semibold"/>
              <a:sym typeface="Proxima Nova Semibold"/>
            </a:endParaRPr>
          </a:p>
        </p:txBody>
      </p:sp>
      <p:sp>
        <p:nvSpPr>
          <p:cNvPr id="68" name="Google Shape;68;p14"/>
          <p:cNvSpPr txBox="1">
            <a:spLocks noGrp="1"/>
          </p:cNvSpPr>
          <p:nvPr>
            <p:ph type="body" idx="1"/>
          </p:nvPr>
        </p:nvSpPr>
        <p:spPr>
          <a:xfrm>
            <a:off x="775500" y="886600"/>
            <a:ext cx="2880300" cy="3726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Metals are essential for life</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~⅓ of known proteins &amp; ~½ of known enzymes</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Some are toxic</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Impacts on individual species well studied </a:t>
            </a:r>
            <a:endParaRPr sz="2400">
              <a:solidFill>
                <a:schemeClr val="dk1"/>
              </a:solidFill>
              <a:latin typeface="Proxima Nova Semibold"/>
              <a:ea typeface="Proxima Nova Semibold"/>
              <a:cs typeface="Proxima Nova Semibold"/>
              <a:sym typeface="Proxima Nova Semibold"/>
            </a:endParaRPr>
          </a:p>
          <a:p>
            <a:pPr marL="0" lvl="0" indent="0" algn="l" rtl="0">
              <a:spcBef>
                <a:spcPts val="1200"/>
              </a:spcBef>
              <a:spcAft>
                <a:spcPts val="1200"/>
              </a:spcAft>
              <a:buNone/>
            </a:pPr>
            <a:endParaRPr sz="2400">
              <a:solidFill>
                <a:schemeClr val="dk1"/>
              </a:solidFill>
              <a:latin typeface="Proxima Nova Semibold"/>
              <a:ea typeface="Proxima Nova Semibold"/>
              <a:cs typeface="Proxima Nova Semibold"/>
              <a:sym typeface="Proxima Nova Semibold"/>
            </a:endParaRPr>
          </a:p>
        </p:txBody>
      </p:sp>
      <p:sp>
        <p:nvSpPr>
          <p:cNvPr id="69" name="Google Shape;69;p14"/>
          <p:cNvSpPr txBox="1"/>
          <p:nvPr/>
        </p:nvSpPr>
        <p:spPr>
          <a:xfrm>
            <a:off x="6618325" y="4435500"/>
            <a:ext cx="236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pic>
        <p:nvPicPr>
          <p:cNvPr id="70" name="Google Shape;70;p14"/>
          <p:cNvPicPr preferRelativeResize="0"/>
          <p:nvPr/>
        </p:nvPicPr>
        <p:blipFill>
          <a:blip r:embed="rId3">
            <a:alphaModFix/>
          </a:blip>
          <a:stretch>
            <a:fillRect/>
          </a:stretch>
        </p:blipFill>
        <p:spPr>
          <a:xfrm>
            <a:off x="174670" y="3886025"/>
            <a:ext cx="759356" cy="1078275"/>
          </a:xfrm>
          <a:prstGeom prst="rect">
            <a:avLst/>
          </a:prstGeom>
          <a:noFill/>
          <a:ln>
            <a:noFill/>
          </a:ln>
        </p:spPr>
      </p:pic>
      <p:sp>
        <p:nvSpPr>
          <p:cNvPr id="71" name="Google Shape;71;p14"/>
          <p:cNvSpPr txBox="1"/>
          <p:nvPr/>
        </p:nvSpPr>
        <p:spPr>
          <a:xfrm>
            <a:off x="6431600" y="4656500"/>
            <a:ext cx="2624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Image credit: Rico et al., 2024</a:t>
            </a:r>
            <a:endParaRPr sz="800">
              <a:solidFill>
                <a:schemeClr val="dk1"/>
              </a:solidFill>
              <a:latin typeface="Proxima Nova"/>
              <a:ea typeface="Proxima Nova"/>
              <a:cs typeface="Proxima Nova"/>
              <a:sym typeface="Proxima Nova"/>
            </a:endParaRPr>
          </a:p>
        </p:txBody>
      </p:sp>
      <p:pic>
        <p:nvPicPr>
          <p:cNvPr id="72" name="Google Shape;72;p14"/>
          <p:cNvPicPr preferRelativeResize="0"/>
          <p:nvPr/>
        </p:nvPicPr>
        <p:blipFill rotWithShape="1">
          <a:blip r:embed="rId4">
            <a:alphaModFix/>
          </a:blip>
          <a:srcRect l="2694" t="2343" r="1428" b="-9"/>
          <a:stretch/>
        </p:blipFill>
        <p:spPr>
          <a:xfrm>
            <a:off x="3655800" y="1222150"/>
            <a:ext cx="5488201" cy="3390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40000" y="84625"/>
            <a:ext cx="87879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Speciation and Bioavailability</a:t>
            </a:r>
            <a:endParaRPr sz="4000">
              <a:latin typeface="Proxima Nova Semibold"/>
              <a:ea typeface="Proxima Nova Semibold"/>
              <a:cs typeface="Proxima Nova Semibold"/>
              <a:sym typeface="Proxima Nova Semibold"/>
            </a:endParaRPr>
          </a:p>
        </p:txBody>
      </p:sp>
      <p:sp>
        <p:nvSpPr>
          <p:cNvPr id="78" name="Google Shape;78;p15"/>
          <p:cNvSpPr txBox="1">
            <a:spLocks noGrp="1"/>
          </p:cNvSpPr>
          <p:nvPr>
            <p:ph type="body" idx="1"/>
          </p:nvPr>
        </p:nvSpPr>
        <p:spPr>
          <a:xfrm>
            <a:off x="1020700" y="860550"/>
            <a:ext cx="2930100" cy="3422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Not all forms of a metal can be used</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Free ions usually better</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Some microbes can “scavenge” otherwise unusable forms</a:t>
            </a:r>
            <a:endParaRPr sz="2400">
              <a:solidFill>
                <a:schemeClr val="dk1"/>
              </a:solidFill>
              <a:latin typeface="Proxima Nova Semibold"/>
              <a:ea typeface="Proxima Nova Semibold"/>
              <a:cs typeface="Proxima Nova Semibold"/>
              <a:sym typeface="Proxima Nova Semibold"/>
            </a:endParaRPr>
          </a:p>
        </p:txBody>
      </p:sp>
      <p:sp>
        <p:nvSpPr>
          <p:cNvPr id="79" name="Google Shape;79;p15"/>
          <p:cNvSpPr txBox="1"/>
          <p:nvPr/>
        </p:nvSpPr>
        <p:spPr>
          <a:xfrm>
            <a:off x="5335325" y="1079300"/>
            <a:ext cx="38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sp>
        <p:nvSpPr>
          <p:cNvPr id="80" name="Google Shape;80;p15"/>
          <p:cNvSpPr txBox="1"/>
          <p:nvPr/>
        </p:nvSpPr>
        <p:spPr>
          <a:xfrm>
            <a:off x="6630225" y="4473150"/>
            <a:ext cx="2297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lt1"/>
              </a:solidFill>
            </a:endParaRPr>
          </a:p>
        </p:txBody>
      </p:sp>
      <p:pic>
        <p:nvPicPr>
          <p:cNvPr id="81" name="Google Shape;81;p15"/>
          <p:cNvPicPr preferRelativeResize="0"/>
          <p:nvPr/>
        </p:nvPicPr>
        <p:blipFill>
          <a:blip r:embed="rId3">
            <a:alphaModFix/>
          </a:blip>
          <a:stretch>
            <a:fillRect/>
          </a:stretch>
        </p:blipFill>
        <p:spPr>
          <a:xfrm>
            <a:off x="140000" y="3882925"/>
            <a:ext cx="757100" cy="1075075"/>
          </a:xfrm>
          <a:prstGeom prst="rect">
            <a:avLst/>
          </a:prstGeom>
          <a:noFill/>
          <a:ln>
            <a:noFill/>
          </a:ln>
        </p:spPr>
      </p:pic>
      <p:sp>
        <p:nvSpPr>
          <p:cNvPr id="82" name="Google Shape;82;p15"/>
          <p:cNvSpPr txBox="1"/>
          <p:nvPr/>
        </p:nvSpPr>
        <p:spPr>
          <a:xfrm>
            <a:off x="6520275" y="4899875"/>
            <a:ext cx="2517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dk1"/>
              </a:solidFill>
              <a:latin typeface="Proxima Nova"/>
              <a:ea typeface="Proxima Nova"/>
              <a:cs typeface="Proxima Nova"/>
              <a:sym typeface="Proxima Nova"/>
            </a:endParaRPr>
          </a:p>
        </p:txBody>
      </p:sp>
      <p:pic>
        <p:nvPicPr>
          <p:cNvPr id="83" name="Google Shape;83;p15"/>
          <p:cNvPicPr preferRelativeResize="0"/>
          <p:nvPr/>
        </p:nvPicPr>
        <p:blipFill rotWithShape="1">
          <a:blip r:embed="rId4">
            <a:alphaModFix/>
          </a:blip>
          <a:srcRect r="3016"/>
          <a:stretch/>
        </p:blipFill>
        <p:spPr>
          <a:xfrm>
            <a:off x="3896925" y="1079300"/>
            <a:ext cx="5247075" cy="378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159900" y="0"/>
            <a:ext cx="88242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Mutualism and Un-culturability</a:t>
            </a:r>
            <a:endParaRPr sz="4000">
              <a:latin typeface="Proxima Nova Semibold"/>
              <a:ea typeface="Proxima Nova Semibold"/>
              <a:cs typeface="Proxima Nova Semibold"/>
              <a:sym typeface="Proxima Nova Semibold"/>
            </a:endParaRPr>
          </a:p>
        </p:txBody>
      </p:sp>
      <p:sp>
        <p:nvSpPr>
          <p:cNvPr id="89" name="Google Shape;89;p16"/>
          <p:cNvSpPr txBox="1">
            <a:spLocks noGrp="1"/>
          </p:cNvSpPr>
          <p:nvPr>
            <p:ph type="body" idx="1"/>
          </p:nvPr>
        </p:nvSpPr>
        <p:spPr>
          <a:xfrm>
            <a:off x="94875" y="926400"/>
            <a:ext cx="4752600" cy="31428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Vast majority of microbes depend on other species to survive</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Impact on one species *could* affect the whole community</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Proposed explanation for the 99% unculturable problem</a:t>
            </a:r>
            <a:endParaRPr sz="2400">
              <a:solidFill>
                <a:schemeClr val="dk1"/>
              </a:solidFill>
              <a:latin typeface="Proxima Nova Semibold"/>
              <a:ea typeface="Proxima Nova Semibold"/>
              <a:cs typeface="Proxima Nova Semibold"/>
              <a:sym typeface="Proxima Nova Semibold"/>
            </a:endParaRPr>
          </a:p>
        </p:txBody>
      </p:sp>
      <p:sp>
        <p:nvSpPr>
          <p:cNvPr id="90" name="Google Shape;90;p16"/>
          <p:cNvSpPr txBox="1"/>
          <p:nvPr/>
        </p:nvSpPr>
        <p:spPr>
          <a:xfrm>
            <a:off x="6115275" y="1669550"/>
            <a:ext cx="168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6"/>
          <p:cNvSpPr txBox="1"/>
          <p:nvPr/>
        </p:nvSpPr>
        <p:spPr>
          <a:xfrm>
            <a:off x="6002100" y="4835700"/>
            <a:ext cx="3067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Image Credit: Science Magazine</a:t>
            </a:r>
            <a:endParaRPr sz="800">
              <a:solidFill>
                <a:schemeClr val="dk1"/>
              </a:solidFill>
              <a:latin typeface="Proxima Nova"/>
              <a:ea typeface="Proxima Nova"/>
              <a:cs typeface="Proxima Nova"/>
              <a:sym typeface="Proxima Nova"/>
            </a:endParaRPr>
          </a:p>
        </p:txBody>
      </p:sp>
      <p:pic>
        <p:nvPicPr>
          <p:cNvPr id="92" name="Google Shape;92;p16"/>
          <p:cNvPicPr preferRelativeResize="0"/>
          <p:nvPr/>
        </p:nvPicPr>
        <p:blipFill>
          <a:blip r:embed="rId3">
            <a:alphaModFix/>
          </a:blip>
          <a:stretch>
            <a:fillRect/>
          </a:stretch>
        </p:blipFill>
        <p:spPr>
          <a:xfrm>
            <a:off x="94875" y="3914550"/>
            <a:ext cx="806075" cy="1144625"/>
          </a:xfrm>
          <a:prstGeom prst="rect">
            <a:avLst/>
          </a:prstGeom>
          <a:noFill/>
          <a:ln>
            <a:noFill/>
          </a:ln>
        </p:spPr>
      </p:pic>
      <p:pic>
        <p:nvPicPr>
          <p:cNvPr id="93" name="Google Shape;93;p16"/>
          <p:cNvPicPr preferRelativeResize="0"/>
          <p:nvPr/>
        </p:nvPicPr>
        <p:blipFill rotWithShape="1">
          <a:blip r:embed="rId4">
            <a:alphaModFix/>
          </a:blip>
          <a:srcRect l="17133" r="13834"/>
          <a:stretch/>
        </p:blipFill>
        <p:spPr>
          <a:xfrm>
            <a:off x="4788759" y="1000352"/>
            <a:ext cx="4339340" cy="314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140400" y="-94925"/>
            <a:ext cx="88632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Sample Collection &amp; Processing</a:t>
            </a:r>
            <a:endParaRPr sz="4000">
              <a:latin typeface="Proxima Nova Semibold"/>
              <a:ea typeface="Proxima Nova Semibold"/>
              <a:cs typeface="Proxima Nova Semibold"/>
              <a:sym typeface="Proxima Nova Semibold"/>
            </a:endParaRPr>
          </a:p>
        </p:txBody>
      </p:sp>
      <p:sp>
        <p:nvSpPr>
          <p:cNvPr id="99" name="Google Shape;99;p17"/>
          <p:cNvSpPr txBox="1"/>
          <p:nvPr/>
        </p:nvSpPr>
        <p:spPr>
          <a:xfrm>
            <a:off x="0" y="3628200"/>
            <a:ext cx="2818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Image Credit: AGU</a:t>
            </a:r>
            <a:endParaRPr sz="8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
        <p:nvSpPr>
          <p:cNvPr id="100" name="Google Shape;100;p17"/>
          <p:cNvSpPr txBox="1"/>
          <p:nvPr/>
        </p:nvSpPr>
        <p:spPr>
          <a:xfrm>
            <a:off x="5998200" y="3674388"/>
            <a:ext cx="314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800">
              <a:latin typeface="Proxima Nova"/>
              <a:ea typeface="Proxima Nova"/>
              <a:cs typeface="Proxima Nova"/>
              <a:sym typeface="Proxima Nova"/>
            </a:endParaRPr>
          </a:p>
        </p:txBody>
      </p:sp>
      <p:pic>
        <p:nvPicPr>
          <p:cNvPr id="101" name="Google Shape;101;p17"/>
          <p:cNvPicPr preferRelativeResize="0"/>
          <p:nvPr/>
        </p:nvPicPr>
        <p:blipFill>
          <a:blip r:embed="rId3">
            <a:alphaModFix/>
          </a:blip>
          <a:stretch>
            <a:fillRect/>
          </a:stretch>
        </p:blipFill>
        <p:spPr>
          <a:xfrm>
            <a:off x="108400" y="3935625"/>
            <a:ext cx="757100" cy="1075075"/>
          </a:xfrm>
          <a:prstGeom prst="rect">
            <a:avLst/>
          </a:prstGeom>
          <a:noFill/>
          <a:ln>
            <a:noFill/>
          </a:ln>
        </p:spPr>
      </p:pic>
      <p:pic>
        <p:nvPicPr>
          <p:cNvPr id="102" name="Google Shape;102;p17"/>
          <p:cNvPicPr preferRelativeResize="0"/>
          <p:nvPr/>
        </p:nvPicPr>
        <p:blipFill rotWithShape="1">
          <a:blip r:embed="rId4">
            <a:alphaModFix/>
          </a:blip>
          <a:srcRect l="9483" r="11751"/>
          <a:stretch/>
        </p:blipFill>
        <p:spPr>
          <a:xfrm>
            <a:off x="0" y="1706850"/>
            <a:ext cx="2287275" cy="1936025"/>
          </a:xfrm>
          <a:prstGeom prst="rect">
            <a:avLst/>
          </a:prstGeom>
          <a:noFill/>
          <a:ln>
            <a:noFill/>
          </a:ln>
        </p:spPr>
      </p:pic>
      <p:pic>
        <p:nvPicPr>
          <p:cNvPr id="103" name="Google Shape;103;p17"/>
          <p:cNvPicPr preferRelativeResize="0"/>
          <p:nvPr/>
        </p:nvPicPr>
        <p:blipFill>
          <a:blip r:embed="rId5">
            <a:alphaModFix/>
          </a:blip>
          <a:stretch>
            <a:fillRect/>
          </a:stretch>
        </p:blipFill>
        <p:spPr>
          <a:xfrm>
            <a:off x="3884933" y="1415920"/>
            <a:ext cx="1073725" cy="1073725"/>
          </a:xfrm>
          <a:prstGeom prst="rect">
            <a:avLst/>
          </a:prstGeom>
          <a:noFill/>
          <a:ln>
            <a:noFill/>
          </a:ln>
        </p:spPr>
      </p:pic>
      <p:pic>
        <p:nvPicPr>
          <p:cNvPr id="104" name="Google Shape;104;p17"/>
          <p:cNvPicPr preferRelativeResize="0"/>
          <p:nvPr/>
        </p:nvPicPr>
        <p:blipFill>
          <a:blip r:embed="rId6">
            <a:alphaModFix/>
          </a:blip>
          <a:stretch>
            <a:fillRect/>
          </a:stretch>
        </p:blipFill>
        <p:spPr>
          <a:xfrm>
            <a:off x="5076125" y="2902429"/>
            <a:ext cx="1073700" cy="1480486"/>
          </a:xfrm>
          <a:prstGeom prst="rect">
            <a:avLst/>
          </a:prstGeom>
          <a:noFill/>
          <a:ln>
            <a:noFill/>
          </a:ln>
        </p:spPr>
      </p:pic>
      <p:pic>
        <p:nvPicPr>
          <p:cNvPr id="105" name="Google Shape;105;p17"/>
          <p:cNvPicPr preferRelativeResize="0"/>
          <p:nvPr/>
        </p:nvPicPr>
        <p:blipFill>
          <a:blip r:embed="rId7">
            <a:alphaModFix/>
          </a:blip>
          <a:stretch>
            <a:fillRect/>
          </a:stretch>
        </p:blipFill>
        <p:spPr>
          <a:xfrm>
            <a:off x="5051225" y="1391025"/>
            <a:ext cx="1123500" cy="1123500"/>
          </a:xfrm>
          <a:prstGeom prst="rect">
            <a:avLst/>
          </a:prstGeom>
          <a:noFill/>
          <a:ln>
            <a:noFill/>
          </a:ln>
        </p:spPr>
      </p:pic>
      <p:pic>
        <p:nvPicPr>
          <p:cNvPr id="106" name="Google Shape;106;p17"/>
          <p:cNvPicPr preferRelativeResize="0"/>
          <p:nvPr/>
        </p:nvPicPr>
        <p:blipFill>
          <a:blip r:embed="rId8">
            <a:alphaModFix/>
          </a:blip>
          <a:stretch>
            <a:fillRect/>
          </a:stretch>
        </p:blipFill>
        <p:spPr>
          <a:xfrm>
            <a:off x="8075950" y="2431442"/>
            <a:ext cx="1073698" cy="1239900"/>
          </a:xfrm>
          <a:prstGeom prst="rect">
            <a:avLst/>
          </a:prstGeom>
          <a:noFill/>
          <a:ln>
            <a:noFill/>
          </a:ln>
        </p:spPr>
      </p:pic>
      <p:pic>
        <p:nvPicPr>
          <p:cNvPr id="107" name="Google Shape;107;p17"/>
          <p:cNvPicPr preferRelativeResize="0"/>
          <p:nvPr/>
        </p:nvPicPr>
        <p:blipFill>
          <a:blip r:embed="rId9">
            <a:alphaModFix/>
          </a:blip>
          <a:stretch>
            <a:fillRect/>
          </a:stretch>
        </p:blipFill>
        <p:spPr>
          <a:xfrm>
            <a:off x="6952462" y="2489650"/>
            <a:ext cx="1123500" cy="1123500"/>
          </a:xfrm>
          <a:prstGeom prst="rect">
            <a:avLst/>
          </a:prstGeom>
          <a:noFill/>
          <a:ln>
            <a:noFill/>
          </a:ln>
        </p:spPr>
      </p:pic>
      <p:sp>
        <p:nvSpPr>
          <p:cNvPr id="108" name="Google Shape;108;p17"/>
          <p:cNvSpPr/>
          <p:nvPr/>
        </p:nvSpPr>
        <p:spPr>
          <a:xfrm>
            <a:off x="2495055" y="1798250"/>
            <a:ext cx="1199400" cy="4002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9" name="Google Shape;109;p17"/>
          <p:cNvPicPr preferRelativeResize="0"/>
          <p:nvPr/>
        </p:nvPicPr>
        <p:blipFill>
          <a:blip r:embed="rId10">
            <a:alphaModFix/>
          </a:blip>
          <a:stretch>
            <a:fillRect/>
          </a:stretch>
        </p:blipFill>
        <p:spPr>
          <a:xfrm>
            <a:off x="3867963" y="3059518"/>
            <a:ext cx="1166300" cy="1166322"/>
          </a:xfrm>
          <a:prstGeom prst="rect">
            <a:avLst/>
          </a:prstGeom>
          <a:noFill/>
          <a:ln>
            <a:noFill/>
          </a:ln>
        </p:spPr>
      </p:pic>
      <p:sp>
        <p:nvSpPr>
          <p:cNvPr id="110" name="Google Shape;110;p17"/>
          <p:cNvSpPr/>
          <p:nvPr/>
        </p:nvSpPr>
        <p:spPr>
          <a:xfrm>
            <a:off x="2495050" y="3335900"/>
            <a:ext cx="1166400" cy="4002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p17"/>
          <p:cNvSpPr txBox="1"/>
          <p:nvPr/>
        </p:nvSpPr>
        <p:spPr>
          <a:xfrm>
            <a:off x="3867963" y="781350"/>
            <a:ext cx="9672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Proxima Nova Semibold"/>
                <a:ea typeface="Proxima Nova Semibold"/>
                <a:cs typeface="Proxima Nova Semibold"/>
                <a:sym typeface="Proxima Nova Semibold"/>
              </a:rPr>
              <a:t>Quality control</a:t>
            </a:r>
            <a:endParaRPr sz="1800">
              <a:solidFill>
                <a:schemeClr val="dk1"/>
              </a:solidFill>
              <a:latin typeface="Proxima Nova Semibold"/>
              <a:ea typeface="Proxima Nova Semibold"/>
              <a:cs typeface="Proxima Nova Semibold"/>
              <a:sym typeface="Proxima Nova Semibold"/>
            </a:endParaRPr>
          </a:p>
        </p:txBody>
      </p:sp>
      <p:sp>
        <p:nvSpPr>
          <p:cNvPr id="112" name="Google Shape;112;p17"/>
          <p:cNvSpPr txBox="1"/>
          <p:nvPr/>
        </p:nvSpPr>
        <p:spPr>
          <a:xfrm>
            <a:off x="4948475" y="781350"/>
            <a:ext cx="13290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Proxima Nova Semibold"/>
                <a:ea typeface="Proxima Nova Semibold"/>
                <a:cs typeface="Proxima Nova Semibold"/>
                <a:sym typeface="Proxima Nova Semibold"/>
              </a:rPr>
              <a:t>Data Processing</a:t>
            </a:r>
            <a:endParaRPr sz="1800">
              <a:solidFill>
                <a:schemeClr val="dk1"/>
              </a:solidFill>
              <a:latin typeface="Proxima Nova Semibold"/>
              <a:ea typeface="Proxima Nova Semibold"/>
              <a:cs typeface="Proxima Nova Semibold"/>
              <a:sym typeface="Proxima Nova Semibold"/>
            </a:endParaRPr>
          </a:p>
        </p:txBody>
      </p:sp>
      <p:sp>
        <p:nvSpPr>
          <p:cNvPr id="113" name="Google Shape;113;p17"/>
          <p:cNvSpPr txBox="1"/>
          <p:nvPr/>
        </p:nvSpPr>
        <p:spPr>
          <a:xfrm>
            <a:off x="3441125" y="4273050"/>
            <a:ext cx="16350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Proxima Nova Semibold"/>
                <a:ea typeface="Proxima Nova Semibold"/>
                <a:cs typeface="Proxima Nova Semibold"/>
                <a:sym typeface="Proxima Nova Semibold"/>
              </a:rPr>
              <a:t>ICP-MS Measurement</a:t>
            </a:r>
            <a:endParaRPr sz="1800">
              <a:solidFill>
                <a:schemeClr val="dk1"/>
              </a:solidFill>
              <a:latin typeface="Proxima Nova Semibold"/>
              <a:ea typeface="Proxima Nova Semibold"/>
              <a:cs typeface="Proxima Nova Semibold"/>
              <a:sym typeface="Proxima Nova Semibold"/>
            </a:endParaRPr>
          </a:p>
        </p:txBody>
      </p:sp>
      <p:sp>
        <p:nvSpPr>
          <p:cNvPr id="114" name="Google Shape;114;p17"/>
          <p:cNvSpPr txBox="1"/>
          <p:nvPr/>
        </p:nvSpPr>
        <p:spPr>
          <a:xfrm>
            <a:off x="5144425" y="4273050"/>
            <a:ext cx="16350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Proxima Nova Semibold"/>
                <a:ea typeface="Proxima Nova Semibold"/>
                <a:cs typeface="Proxima Nova Semibold"/>
                <a:sym typeface="Proxima Nova Semibold"/>
              </a:rPr>
              <a:t>Data Processing</a:t>
            </a:r>
            <a:endParaRPr sz="1800">
              <a:solidFill>
                <a:schemeClr val="dk1"/>
              </a:solidFill>
              <a:latin typeface="Proxima Nova Semibold"/>
              <a:ea typeface="Proxima Nova Semibold"/>
              <a:cs typeface="Proxima Nova Semibold"/>
              <a:sym typeface="Proxima Nova Semibold"/>
            </a:endParaRPr>
          </a:p>
        </p:txBody>
      </p:sp>
      <p:sp>
        <p:nvSpPr>
          <p:cNvPr id="115" name="Google Shape;115;p17"/>
          <p:cNvSpPr/>
          <p:nvPr/>
        </p:nvSpPr>
        <p:spPr>
          <a:xfrm rot="2700000">
            <a:off x="6145452" y="2036285"/>
            <a:ext cx="995748" cy="400081"/>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17"/>
          <p:cNvSpPr/>
          <p:nvPr/>
        </p:nvSpPr>
        <p:spPr>
          <a:xfrm rot="-2700000">
            <a:off x="6070355" y="3468204"/>
            <a:ext cx="1056842" cy="400081"/>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17"/>
          <p:cNvSpPr txBox="1"/>
          <p:nvPr/>
        </p:nvSpPr>
        <p:spPr>
          <a:xfrm>
            <a:off x="7113875" y="1706850"/>
            <a:ext cx="19770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Proxima Nova Semibold"/>
                <a:ea typeface="Proxima Nova Semibold"/>
                <a:cs typeface="Proxima Nova Semibold"/>
                <a:sym typeface="Proxima Nova Semibold"/>
              </a:rPr>
              <a:t>Data Analysis &amp; Graph Making</a:t>
            </a:r>
            <a:endParaRPr sz="1800">
              <a:solidFill>
                <a:schemeClr val="dk1"/>
              </a:solidFill>
              <a:latin typeface="Proxima Nova Semibold"/>
              <a:ea typeface="Proxima Nova Semibold"/>
              <a:cs typeface="Proxima Nova Semibold"/>
              <a:sym typeface="Proxima Nova Semibold"/>
            </a:endParaRPr>
          </a:p>
        </p:txBody>
      </p:sp>
      <p:sp>
        <p:nvSpPr>
          <p:cNvPr id="118" name="Google Shape;118;p17"/>
          <p:cNvSpPr txBox="1"/>
          <p:nvPr/>
        </p:nvSpPr>
        <p:spPr>
          <a:xfrm>
            <a:off x="140401" y="781338"/>
            <a:ext cx="22872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Proxima Nova Semibold"/>
                <a:ea typeface="Proxima Nova Semibold"/>
                <a:cs typeface="Proxima Nova Semibold"/>
                <a:sym typeface="Proxima Nova Semibold"/>
              </a:rPr>
              <a:t>60 Yellowstone National Park Hot Spring Sites</a:t>
            </a:r>
            <a:endParaRPr sz="1800">
              <a:solidFill>
                <a:schemeClr val="dk1"/>
              </a:solidFill>
              <a:latin typeface="Proxima Nova Semibold"/>
              <a:ea typeface="Proxima Nova Semibold"/>
              <a:cs typeface="Proxima Nova Semibold"/>
              <a:sym typeface="Proxima Nova Semibold"/>
            </a:endParaRPr>
          </a:p>
        </p:txBody>
      </p:sp>
      <p:sp>
        <p:nvSpPr>
          <p:cNvPr id="119" name="Google Shape;119;p17"/>
          <p:cNvSpPr txBox="1"/>
          <p:nvPr/>
        </p:nvSpPr>
        <p:spPr>
          <a:xfrm>
            <a:off x="2368300" y="2058625"/>
            <a:ext cx="16350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Proxima Nova Semibold"/>
                <a:ea typeface="Proxima Nova Semibold"/>
                <a:cs typeface="Proxima Nova Semibold"/>
                <a:sym typeface="Proxima Nova Semibold"/>
              </a:rPr>
              <a:t>16S rRNA samples</a:t>
            </a:r>
            <a:endParaRPr sz="1800">
              <a:solidFill>
                <a:schemeClr val="dk1"/>
              </a:solidFill>
              <a:latin typeface="Proxima Nova Semibold"/>
              <a:ea typeface="Proxima Nova Semibold"/>
              <a:cs typeface="Proxima Nova Semibold"/>
              <a:sym typeface="Proxima Nova Semibold"/>
            </a:endParaRPr>
          </a:p>
        </p:txBody>
      </p:sp>
      <p:sp>
        <p:nvSpPr>
          <p:cNvPr id="120" name="Google Shape;120;p17"/>
          <p:cNvSpPr txBox="1"/>
          <p:nvPr/>
        </p:nvSpPr>
        <p:spPr>
          <a:xfrm>
            <a:off x="2368300" y="2763575"/>
            <a:ext cx="1635000" cy="59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Proxima Nova Semibold"/>
                <a:ea typeface="Proxima Nova Semibold"/>
                <a:cs typeface="Proxima Nova Semibold"/>
                <a:sym typeface="Proxima Nova Semibold"/>
              </a:rPr>
              <a:t>Geochemical Samples</a:t>
            </a:r>
            <a:endParaRPr sz="1800">
              <a:solidFill>
                <a:schemeClr val="dk1"/>
              </a:solidFill>
              <a:latin typeface="Proxima Nova Semibold"/>
              <a:ea typeface="Proxima Nova Semibold"/>
              <a:cs typeface="Proxima Nova Semibold"/>
              <a:sym typeface="Proxima Nova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0" y="70250"/>
            <a:ext cx="9265200" cy="123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Arsenic: Sulfur Reducers (SRB) and Iron Reducers (DIRB)</a:t>
            </a:r>
            <a:endParaRPr sz="4000">
              <a:latin typeface="Proxima Nova Semibold"/>
              <a:ea typeface="Proxima Nova Semibold"/>
              <a:cs typeface="Proxima Nova Semibold"/>
              <a:sym typeface="Proxima Nova Semibold"/>
            </a:endParaRPr>
          </a:p>
        </p:txBody>
      </p:sp>
      <p:sp>
        <p:nvSpPr>
          <p:cNvPr id="126" name="Google Shape;126;p18"/>
          <p:cNvSpPr txBox="1">
            <a:spLocks noGrp="1"/>
          </p:cNvSpPr>
          <p:nvPr>
            <p:ph type="body" idx="1"/>
          </p:nvPr>
        </p:nvSpPr>
        <p:spPr>
          <a:xfrm>
            <a:off x="108400" y="1233475"/>
            <a:ext cx="3774300" cy="2702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Studies show SRB and DIRB, when together, can raise arsenic levels in groundwater</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Does this hold true for Yellowstone springs?</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How does it affect the  		community?</a:t>
            </a:r>
            <a:endParaRPr sz="2000">
              <a:solidFill>
                <a:schemeClr val="dk1"/>
              </a:solidFill>
              <a:latin typeface="Proxima Nova Semibold"/>
              <a:ea typeface="Proxima Nova Semibold"/>
              <a:cs typeface="Proxima Nova Semibold"/>
              <a:sym typeface="Proxima Nova Semibold"/>
            </a:endParaRPr>
          </a:p>
        </p:txBody>
      </p:sp>
      <p:pic>
        <p:nvPicPr>
          <p:cNvPr id="127" name="Google Shape;127;p18"/>
          <p:cNvPicPr preferRelativeResize="0"/>
          <p:nvPr/>
        </p:nvPicPr>
        <p:blipFill>
          <a:blip r:embed="rId3">
            <a:alphaModFix/>
          </a:blip>
          <a:stretch>
            <a:fillRect/>
          </a:stretch>
        </p:blipFill>
        <p:spPr>
          <a:xfrm>
            <a:off x="108400" y="3935625"/>
            <a:ext cx="757100" cy="1075075"/>
          </a:xfrm>
          <a:prstGeom prst="rect">
            <a:avLst/>
          </a:prstGeom>
          <a:noFill/>
          <a:ln>
            <a:noFill/>
          </a:ln>
        </p:spPr>
      </p:pic>
      <p:pic>
        <p:nvPicPr>
          <p:cNvPr id="128" name="Google Shape;128;p18"/>
          <p:cNvPicPr preferRelativeResize="0"/>
          <p:nvPr/>
        </p:nvPicPr>
        <p:blipFill rotWithShape="1">
          <a:blip r:embed="rId4">
            <a:alphaModFix/>
          </a:blip>
          <a:srcRect r="49969"/>
          <a:stretch/>
        </p:blipFill>
        <p:spPr>
          <a:xfrm>
            <a:off x="3747563" y="1483875"/>
            <a:ext cx="2521536" cy="3354825"/>
          </a:xfrm>
          <a:prstGeom prst="rect">
            <a:avLst/>
          </a:prstGeom>
          <a:noFill/>
          <a:ln>
            <a:noFill/>
          </a:ln>
        </p:spPr>
      </p:pic>
      <p:pic>
        <p:nvPicPr>
          <p:cNvPr id="129" name="Google Shape;129;p18"/>
          <p:cNvPicPr preferRelativeResize="0"/>
          <p:nvPr/>
        </p:nvPicPr>
        <p:blipFill rotWithShape="1">
          <a:blip r:embed="rId5">
            <a:alphaModFix/>
          </a:blip>
          <a:srcRect l="27486" r="27132" b="6015"/>
          <a:stretch/>
        </p:blipFill>
        <p:spPr>
          <a:xfrm>
            <a:off x="6269100" y="1483875"/>
            <a:ext cx="2874899" cy="3354824"/>
          </a:xfrm>
          <a:prstGeom prst="rect">
            <a:avLst/>
          </a:prstGeom>
          <a:noFill/>
          <a:ln>
            <a:noFill/>
          </a:ln>
        </p:spPr>
      </p:pic>
      <p:sp>
        <p:nvSpPr>
          <p:cNvPr id="130" name="Google Shape;130;p18"/>
          <p:cNvSpPr txBox="1"/>
          <p:nvPr/>
        </p:nvSpPr>
        <p:spPr>
          <a:xfrm>
            <a:off x="6002100" y="4835700"/>
            <a:ext cx="3067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Image Credit: Wikipedia</a:t>
            </a:r>
            <a:endParaRPr sz="800">
              <a:solidFill>
                <a:schemeClr val="dk1"/>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414000" y="45525"/>
            <a:ext cx="831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Community Diversity: Arsenic</a:t>
            </a:r>
            <a:endParaRPr sz="4000">
              <a:latin typeface="Proxima Nova Semibold"/>
              <a:ea typeface="Proxima Nova Semibold"/>
              <a:cs typeface="Proxima Nova Semibold"/>
              <a:sym typeface="Proxima Nova Semibold"/>
            </a:endParaRPr>
          </a:p>
        </p:txBody>
      </p:sp>
      <p:pic>
        <p:nvPicPr>
          <p:cNvPr id="136" name="Google Shape;136;p19"/>
          <p:cNvPicPr preferRelativeResize="0"/>
          <p:nvPr/>
        </p:nvPicPr>
        <p:blipFill>
          <a:blip r:embed="rId3">
            <a:alphaModFix/>
          </a:blip>
          <a:stretch>
            <a:fillRect/>
          </a:stretch>
        </p:blipFill>
        <p:spPr>
          <a:xfrm>
            <a:off x="108400" y="3935625"/>
            <a:ext cx="757100" cy="1075075"/>
          </a:xfrm>
          <a:prstGeom prst="rect">
            <a:avLst/>
          </a:prstGeom>
          <a:noFill/>
          <a:ln>
            <a:noFill/>
          </a:ln>
        </p:spPr>
      </p:pic>
      <p:sp>
        <p:nvSpPr>
          <p:cNvPr id="137" name="Google Shape;137;p19"/>
          <p:cNvSpPr txBox="1"/>
          <p:nvPr/>
        </p:nvSpPr>
        <p:spPr>
          <a:xfrm>
            <a:off x="919075" y="3914150"/>
            <a:ext cx="291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38" name="Google Shape;138;p19"/>
          <p:cNvPicPr preferRelativeResize="0"/>
          <p:nvPr/>
        </p:nvPicPr>
        <p:blipFill>
          <a:blip r:embed="rId4">
            <a:alphaModFix/>
          </a:blip>
          <a:stretch>
            <a:fillRect/>
          </a:stretch>
        </p:blipFill>
        <p:spPr>
          <a:xfrm>
            <a:off x="968621" y="854750"/>
            <a:ext cx="7761378" cy="422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343675" y="-134900"/>
            <a:ext cx="85644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a:latin typeface="Proxima Nova Semibold"/>
                <a:ea typeface="Proxima Nova Semibold"/>
                <a:cs typeface="Proxima Nova Semibold"/>
                <a:sym typeface="Proxima Nova Semibold"/>
              </a:rPr>
              <a:t>Co-Occurrence Diagrams: Arsenic</a:t>
            </a:r>
            <a:endParaRPr sz="3200">
              <a:latin typeface="Proxima Nova Semibold"/>
              <a:ea typeface="Proxima Nova Semibold"/>
              <a:cs typeface="Proxima Nova Semibold"/>
              <a:sym typeface="Proxima Nova Semibold"/>
            </a:endParaRPr>
          </a:p>
        </p:txBody>
      </p:sp>
      <p:pic>
        <p:nvPicPr>
          <p:cNvPr id="144" name="Google Shape;144;p20"/>
          <p:cNvPicPr preferRelativeResize="0"/>
          <p:nvPr/>
        </p:nvPicPr>
        <p:blipFill>
          <a:blip r:embed="rId3">
            <a:alphaModFix/>
          </a:blip>
          <a:stretch>
            <a:fillRect/>
          </a:stretch>
        </p:blipFill>
        <p:spPr>
          <a:xfrm>
            <a:off x="108400" y="3935625"/>
            <a:ext cx="757100" cy="1075075"/>
          </a:xfrm>
          <a:prstGeom prst="rect">
            <a:avLst/>
          </a:prstGeom>
          <a:noFill/>
          <a:ln>
            <a:noFill/>
          </a:ln>
        </p:spPr>
      </p:pic>
      <p:pic>
        <p:nvPicPr>
          <p:cNvPr id="145" name="Google Shape;145;p20"/>
          <p:cNvPicPr preferRelativeResize="0"/>
          <p:nvPr/>
        </p:nvPicPr>
        <p:blipFill rotWithShape="1">
          <a:blip r:embed="rId4">
            <a:alphaModFix/>
          </a:blip>
          <a:srcRect l="11828" t="2997" r="10302"/>
          <a:stretch/>
        </p:blipFill>
        <p:spPr>
          <a:xfrm>
            <a:off x="1083037" y="620800"/>
            <a:ext cx="6977926" cy="452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343675" y="-134900"/>
            <a:ext cx="85644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200">
                <a:latin typeface="Proxima Nova Semibold"/>
                <a:ea typeface="Proxima Nova Semibold"/>
                <a:cs typeface="Proxima Nova Semibold"/>
                <a:sym typeface="Proxima Nova Semibold"/>
              </a:rPr>
              <a:t>Low to High Arsenic: What Changes?</a:t>
            </a:r>
            <a:endParaRPr sz="3200">
              <a:latin typeface="Proxima Nova Semibold"/>
              <a:ea typeface="Proxima Nova Semibold"/>
              <a:cs typeface="Proxima Nova Semibold"/>
              <a:sym typeface="Proxima Nova Semibold"/>
            </a:endParaRPr>
          </a:p>
        </p:txBody>
      </p:sp>
      <p:pic>
        <p:nvPicPr>
          <p:cNvPr id="151" name="Google Shape;151;p21"/>
          <p:cNvPicPr preferRelativeResize="0"/>
          <p:nvPr/>
        </p:nvPicPr>
        <p:blipFill>
          <a:blip r:embed="rId3">
            <a:alphaModFix/>
          </a:blip>
          <a:stretch>
            <a:fillRect/>
          </a:stretch>
        </p:blipFill>
        <p:spPr>
          <a:xfrm>
            <a:off x="108400" y="3935625"/>
            <a:ext cx="757100" cy="1075075"/>
          </a:xfrm>
          <a:prstGeom prst="rect">
            <a:avLst/>
          </a:prstGeom>
          <a:noFill/>
          <a:ln>
            <a:noFill/>
          </a:ln>
        </p:spPr>
      </p:pic>
      <p:graphicFrame>
        <p:nvGraphicFramePr>
          <p:cNvPr id="152" name="Google Shape;152;p21"/>
          <p:cNvGraphicFramePr/>
          <p:nvPr/>
        </p:nvGraphicFramePr>
        <p:xfrm>
          <a:off x="1373550" y="886325"/>
          <a:ext cx="3000000" cy="3000000"/>
        </p:xfrm>
        <a:graphic>
          <a:graphicData uri="http://schemas.openxmlformats.org/drawingml/2006/table">
            <a:tbl>
              <a:tblPr>
                <a:noFill/>
                <a:tableStyleId>{8D9C9049-4132-4FAC-8CF5-AC991E9580F9}</a:tableStyleId>
              </a:tblPr>
              <a:tblGrid>
                <a:gridCol w="1625050">
                  <a:extLst>
                    <a:ext uri="{9D8B030D-6E8A-4147-A177-3AD203B41FA5}">
                      <a16:colId xmlns:a16="http://schemas.microsoft.com/office/drawing/2014/main" val="20000"/>
                    </a:ext>
                  </a:extLst>
                </a:gridCol>
                <a:gridCol w="1625050">
                  <a:extLst>
                    <a:ext uri="{9D8B030D-6E8A-4147-A177-3AD203B41FA5}">
                      <a16:colId xmlns:a16="http://schemas.microsoft.com/office/drawing/2014/main" val="20001"/>
                    </a:ext>
                  </a:extLst>
                </a:gridCol>
                <a:gridCol w="1625050">
                  <a:extLst>
                    <a:ext uri="{9D8B030D-6E8A-4147-A177-3AD203B41FA5}">
                      <a16:colId xmlns:a16="http://schemas.microsoft.com/office/drawing/2014/main" val="20002"/>
                    </a:ext>
                  </a:extLst>
                </a:gridCol>
                <a:gridCol w="1635500">
                  <a:extLst>
                    <a:ext uri="{9D8B030D-6E8A-4147-A177-3AD203B41FA5}">
                      <a16:colId xmlns:a16="http://schemas.microsoft.com/office/drawing/2014/main" val="20003"/>
                    </a:ext>
                  </a:extLst>
                </a:gridCol>
              </a:tblGrid>
              <a:tr h="1185425">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SRB Containing Phyla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Approximate change in relative abundance (from low to high)</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DIRB Containing Phyla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Approximate change in relative abundance (from low to high)</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72425">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Thermodesulfobiota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Euryarchaeota</a:t>
                      </a:r>
                      <a:endParaRPr sz="1100">
                        <a:latin typeface="Proxima Nova Semibold"/>
                        <a:ea typeface="Proxima Nova Semibold"/>
                        <a:cs typeface="Proxima Nova Semibold"/>
                        <a:sym typeface="Proxima Nova Semibold"/>
                      </a:endParaRPr>
                    </a:p>
                    <a:p>
                      <a:pPr marL="0" lvl="0" indent="0" algn="l" rtl="0">
                        <a:spcBef>
                          <a:spcPts val="0"/>
                        </a:spcBef>
                        <a:spcAft>
                          <a:spcPts val="0"/>
                        </a:spcAft>
                        <a:buNone/>
                      </a:pPr>
                      <a:r>
                        <a:rPr lang="en" sz="1100">
                          <a:latin typeface="Proxima Nova Semibold"/>
                          <a:ea typeface="Proxima Nova Semibold"/>
                          <a:cs typeface="Proxima Nova Semibold"/>
                          <a:sym typeface="Proxima Nova Semibold"/>
                        </a:rPr>
                        <a:t>(present only in high)</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NA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359450">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Desulfobacterota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Acidobacteriota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+0.03</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359450">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Thermotogota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Actinobacteriota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359450">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Caldisericota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Firmicutes</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r h="359450">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Calditrichota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Proteobacteria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359450">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Crenarchaeota</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Chloroflexi</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100">
                          <a:latin typeface="Proxima Nova Semibold"/>
                          <a:ea typeface="Proxima Nova Semibold"/>
                          <a:cs typeface="Proxima Nova Semibold"/>
                          <a:sym typeface="Proxima Nova Semibold"/>
                        </a:rPr>
                        <a:t>~0</a:t>
                      </a:r>
                      <a:endParaRPr sz="1100">
                        <a:latin typeface="Proxima Nova Semibold"/>
                        <a:ea typeface="Proxima Nova Semibold"/>
                        <a:cs typeface="Proxima Nova Semibold"/>
                        <a:sym typeface="Proxima Nova Semibold"/>
                      </a:endParaRPr>
                    </a:p>
                  </a:txBody>
                  <a:tcPr marL="63500" marR="63500" marT="63500" marB="63500">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chemeClr val="dk1"/>
                    </a:solidFill>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030303"/>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87D977C5-70F2-46D0-BF91-B4FA9B8C8E5E}">
  <ds:schemaRefs>
    <ds:schemaRef ds:uri="http://schemas.microsoft.com/sharepoint/v3/contenttype/forms"/>
  </ds:schemaRefs>
</ds:datastoreItem>
</file>

<file path=customXml/itemProps2.xml><?xml version="1.0" encoding="utf-8"?>
<ds:datastoreItem xmlns:ds="http://schemas.openxmlformats.org/officeDocument/2006/customXml" ds:itemID="{C23BB376-2122-41BC-BD0D-AD9946D88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b2308-d939-430a-b691-238a8dea59b6"/>
    <ds:schemaRef ds:uri="5b8b13da-f81b-454a-95eb-607e33c0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9A2A96-A80F-4C3C-825E-516698064FFF}">
  <ds:schemaRefs>
    <ds:schemaRef ds:uri="http://schemas.microsoft.com/office/2006/metadata/properties"/>
    <ds:schemaRef ds:uri="http://schemas.microsoft.com/office/infopath/2007/PartnerControls"/>
    <ds:schemaRef ds:uri="18db2308-d939-430a-b691-238a8dea59b6"/>
    <ds:schemaRef ds:uri="5b8b13da-f81b-454a-95eb-607e33c0c50f"/>
  </ds:schemaRefs>
</ds:datastoreItem>
</file>

<file path=docProps/app.xml><?xml version="1.0" encoding="utf-8"?>
<Properties xmlns="http://schemas.openxmlformats.org/officeDocument/2006/extended-properties" xmlns:vt="http://schemas.openxmlformats.org/officeDocument/2006/docPropsVTypes">
  <TotalTime>0</TotalTime>
  <Words>573</Words>
  <Application>Microsoft Office PowerPoint</Application>
  <PresentationFormat>On-screen Show (16:9)</PresentationFormat>
  <Paragraphs>149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Proxima Nova</vt:lpstr>
      <vt:lpstr>Arial</vt:lpstr>
      <vt:lpstr>Proxima Nova Semibold</vt:lpstr>
      <vt:lpstr>Simple Dark</vt:lpstr>
      <vt:lpstr>Microbes Living Together: Impacts of Trace Metals on Communities</vt:lpstr>
      <vt:lpstr>Metallome: The Metals of Life</vt:lpstr>
      <vt:lpstr>Speciation and Bioavailability</vt:lpstr>
      <vt:lpstr>Mutualism and Un-culturability</vt:lpstr>
      <vt:lpstr>Sample Collection &amp; Processing</vt:lpstr>
      <vt:lpstr>Arsenic: Sulfur Reducers (SRB) and Iron Reducers (DIRB)</vt:lpstr>
      <vt:lpstr>Community Diversity: Arsenic</vt:lpstr>
      <vt:lpstr>Co-Occurrence Diagrams: Arsenic</vt:lpstr>
      <vt:lpstr>Low to High Arsenic: What Changes?</vt:lpstr>
      <vt:lpstr>PowerPoint Presentation</vt:lpstr>
      <vt:lpstr>Correlating Arsenic with Taxonomy</vt:lpstr>
      <vt:lpstr>Conclusion</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Coe, Michelle A - (macoe)</cp:lastModifiedBy>
  <cp:revision>1</cp:revision>
  <dcterms:modified xsi:type="dcterms:W3CDTF">2025-04-16T19:38:32Z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